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1"/>
  </p:handoutMasterIdLst>
  <p:sldIdLst>
    <p:sldId id="269" r:id="rId2"/>
    <p:sldId id="257" r:id="rId3"/>
    <p:sldId id="261" r:id="rId4"/>
    <p:sldId id="265" r:id="rId5"/>
    <p:sldId id="266" r:id="rId6"/>
    <p:sldId id="267" r:id="rId7"/>
    <p:sldId id="268" r:id="rId8"/>
    <p:sldId id="262" r:id="rId9"/>
    <p:sldId id="270" r:id="rId10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C6605E7B-3943-4767-B0DC-FB18F3BF342D}" type="datetimeFigureOut">
              <a:rPr lang="en-CA"/>
              <a:pPr/>
              <a:t>20/11/2011</a:t>
            </a:fld>
            <a:endParaRPr lang="en-CA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08BBBB0-5621-44C7-BF65-2726B20F12A9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40219-00ED-463F-80AA-98B79A564FE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47245-530F-4E87-9845-FE46F6F509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8E0E5-FA91-4813-B27F-0F3A1589A42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CDD4F-DEA1-4118-A675-B1496C011AE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17740-9B19-4FB9-B1BB-59785AA51D0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C33C1-B9D3-4534-96AE-E85666AB36B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BA4D8-D023-4331-8475-3259BE2B6BA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424FA-8C98-49D5-8F6B-D543770C32C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F8456-ABF5-4FB8-A119-2E91A77CB6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EE82D-0912-4F09-8811-2CE6A691E1F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C90A-0028-4329-B0B5-226336DF5B4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659A1A6-21FA-4ED1-A730-D1FAEEB4F6F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z="4000" smtClean="0"/>
              <a:t>Introduction to Chemistry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/>
          <a:lstStyle/>
          <a:p>
            <a:pPr eaLnBrk="1" hangingPunct="1"/>
            <a:r>
              <a:rPr lang="en-CA" dirty="0" smtClean="0"/>
              <a:t>Chemistry is the study of </a:t>
            </a:r>
            <a:r>
              <a:rPr lang="en-CA" b="1" dirty="0" smtClean="0"/>
              <a:t>matter</a:t>
            </a:r>
            <a:r>
              <a:rPr lang="en-CA" dirty="0" smtClean="0"/>
              <a:t>.</a:t>
            </a:r>
          </a:p>
          <a:p>
            <a:pPr eaLnBrk="1" hangingPunct="1"/>
            <a:r>
              <a:rPr lang="en-CA" dirty="0" smtClean="0"/>
              <a:t>Matter is anything that </a:t>
            </a:r>
            <a:r>
              <a:rPr lang="en-CA" b="1" dirty="0" smtClean="0"/>
              <a:t>takes up space and has mass.</a:t>
            </a:r>
          </a:p>
          <a:p>
            <a:pPr eaLnBrk="1" hangingPunct="1"/>
            <a:r>
              <a:rPr lang="en-CA" dirty="0" smtClean="0"/>
              <a:t>All matter is made up of small particles called </a:t>
            </a:r>
            <a:r>
              <a:rPr lang="en-CA" b="1" dirty="0" smtClean="0"/>
              <a:t>atoms</a:t>
            </a:r>
            <a:r>
              <a:rPr lang="en-CA" dirty="0" smtClean="0"/>
              <a:t>.</a:t>
            </a:r>
          </a:p>
          <a:p>
            <a:pPr eaLnBrk="1" hangingPunct="1"/>
            <a:r>
              <a:rPr lang="en-CA" dirty="0" smtClean="0"/>
              <a:t>All known types of atoms are found on the </a:t>
            </a:r>
            <a:r>
              <a:rPr lang="en-CA" b="1" dirty="0" smtClean="0"/>
              <a:t>periodic table</a:t>
            </a:r>
            <a:r>
              <a:rPr lang="en-CA" dirty="0" smtClean="0"/>
              <a:t> of the elements.</a:t>
            </a:r>
          </a:p>
          <a:p>
            <a:pPr eaLnBrk="1" hangingPunct="1"/>
            <a:r>
              <a:rPr lang="en-CA" b="1" dirty="0" smtClean="0"/>
              <a:t>Atom </a:t>
            </a:r>
            <a:r>
              <a:rPr lang="en-CA" b="1" dirty="0" smtClean="0"/>
              <a:t>and </a:t>
            </a:r>
            <a:r>
              <a:rPr lang="en-CA" b="1" dirty="0" smtClean="0"/>
              <a:t>element </a:t>
            </a:r>
            <a:r>
              <a:rPr lang="en-CA" b="1" dirty="0" smtClean="0"/>
              <a:t>are </a:t>
            </a:r>
            <a:r>
              <a:rPr lang="en-CA" b="1" dirty="0" smtClean="0"/>
              <a:t>often </a:t>
            </a:r>
            <a:r>
              <a:rPr lang="en-CA" b="1" dirty="0" smtClean="0"/>
              <a:t>used </a:t>
            </a:r>
            <a:r>
              <a:rPr lang="en-CA" b="1" dirty="0" smtClean="0"/>
              <a:t>synonymously.</a:t>
            </a:r>
            <a:endParaRPr lang="en-CA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/>
            <a:r>
              <a:rPr lang="en-CA" smtClean="0"/>
              <a:t>Atoms - Review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36600"/>
            <a:ext cx="8497887" cy="2044700"/>
          </a:xfrm>
        </p:spPr>
        <p:txBody>
          <a:bodyPr/>
          <a:lstStyle/>
          <a:p>
            <a:pPr eaLnBrk="1" hangingPunct="1"/>
            <a:r>
              <a:rPr lang="en-CA" sz="2800" smtClean="0"/>
              <a:t>The</a:t>
            </a:r>
            <a:r>
              <a:rPr lang="en-CA" sz="2800" b="1" smtClean="0"/>
              <a:t> atom</a:t>
            </a:r>
            <a:r>
              <a:rPr lang="en-CA" sz="2800" smtClean="0"/>
              <a:t> is a basic unit of matter. </a:t>
            </a:r>
          </a:p>
          <a:p>
            <a:pPr eaLnBrk="1" hangingPunct="1"/>
            <a:r>
              <a:rPr lang="en-CA" sz="2800" smtClean="0"/>
              <a:t>Atoms are made of protons, electrons and neutrons.</a:t>
            </a:r>
          </a:p>
          <a:p>
            <a:pPr eaLnBrk="1" hangingPunct="1"/>
            <a:r>
              <a:rPr lang="en-CA" sz="2800" smtClean="0"/>
              <a:t>Atoms of different elements have different numbers of protons, neutrons and electrons.</a:t>
            </a:r>
          </a:p>
          <a:p>
            <a:pPr eaLnBrk="1" hangingPunct="1"/>
            <a:endParaRPr lang="en-CA" smtClean="0"/>
          </a:p>
        </p:txBody>
      </p:sp>
      <p:pic>
        <p:nvPicPr>
          <p:cNvPr id="14339" name="Picture 4" descr="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078163"/>
            <a:ext cx="5976938" cy="373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619250" y="4797425"/>
            <a:ext cx="1152525" cy="433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940425" y="3213100"/>
            <a:ext cx="1152525" cy="433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300788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300788" y="604043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 animBg="1"/>
      <p:bldP spid="25606" grpId="0" animBg="1"/>
      <p:bldP spid="25607" grpId="0" animBg="1"/>
      <p:bldP spid="256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47700"/>
            <a:ext cx="8229600" cy="836613"/>
          </a:xfrm>
        </p:spPr>
        <p:txBody>
          <a:bodyPr/>
          <a:lstStyle/>
          <a:p>
            <a:pPr eaLnBrk="1" hangingPunct="1"/>
            <a:r>
              <a:rPr lang="en-CA" smtClean="0"/>
              <a:t>How Can Elements Be Organized?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1650"/>
            <a:ext cx="9144000" cy="4681538"/>
          </a:xfrm>
        </p:spPr>
        <p:txBody>
          <a:bodyPr/>
          <a:lstStyle/>
          <a:p>
            <a:pPr eaLnBrk="1" hangingPunct="1"/>
            <a:r>
              <a:rPr lang="en-CA" b="1" smtClean="0"/>
              <a:t>Scientists started trying to organize the known elements in the early 1800’s.</a:t>
            </a:r>
          </a:p>
          <a:p>
            <a:pPr eaLnBrk="1" hangingPunct="1"/>
            <a:r>
              <a:rPr lang="en-CA" b="1" smtClean="0"/>
              <a:t>Could the elements be organized based on properties like colour, smell or taste? </a:t>
            </a:r>
          </a:p>
          <a:p>
            <a:pPr eaLnBrk="1" hangingPunct="1"/>
            <a:r>
              <a:rPr lang="en-CA" b="1" smtClean="0"/>
              <a:t>Not really, because the characteristics or properties were not unique.</a:t>
            </a:r>
          </a:p>
          <a:p>
            <a:pPr eaLnBrk="1" hangingPunct="1"/>
            <a:r>
              <a:rPr lang="en-CA" b="1" smtClean="0"/>
              <a:t>Early scientists found a property unique to each element, atomic mass.</a:t>
            </a:r>
          </a:p>
          <a:p>
            <a:pPr eaLnBrk="1" hangingPunct="1"/>
            <a:endParaRPr lang="en-CA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605948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b="1" dirty="0" err="1" smtClean="0"/>
              <a:t>Dimitri</a:t>
            </a:r>
            <a:r>
              <a:rPr lang="en-CA" b="1" dirty="0" smtClean="0"/>
              <a:t> Mendeleev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CA" b="1" smtClean="0"/>
              <a:t>Dmitri Mendeleev was the first scientist to organize the elements by unique, repeatable patterns.</a:t>
            </a:r>
          </a:p>
          <a:p>
            <a:pPr eaLnBrk="1" hangingPunct="1">
              <a:lnSpc>
                <a:spcPct val="90000"/>
              </a:lnSpc>
            </a:pPr>
            <a:r>
              <a:rPr lang="en-CA" b="1" smtClean="0"/>
              <a:t>He </a:t>
            </a:r>
            <a:r>
              <a:rPr lang="en-CA" b="1" u="sng" smtClean="0">
                <a:solidFill>
                  <a:srgbClr val="FFFF00"/>
                </a:solidFill>
              </a:rPr>
              <a:t>arranged</a:t>
            </a:r>
            <a:r>
              <a:rPr lang="en-CA" b="1" smtClean="0"/>
              <a:t> the 64 elements known in his time in order of </a:t>
            </a:r>
            <a:r>
              <a:rPr lang="en-CA" b="1" u="sng" smtClean="0">
                <a:solidFill>
                  <a:srgbClr val="FFFF00"/>
                </a:solidFill>
              </a:rPr>
              <a:t>increasing atomic mass</a:t>
            </a:r>
            <a:r>
              <a:rPr lang="en-CA" b="1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CA" b="1" smtClean="0"/>
              <a:t>When an element or group of elements seemed to repeat other properties he had seen before, he started a new row.</a:t>
            </a:r>
          </a:p>
          <a:p>
            <a:pPr eaLnBrk="1" hangingPunct="1"/>
            <a:endParaRPr lang="en-CA" smtClean="0"/>
          </a:p>
        </p:txBody>
      </p:sp>
      <p:pic>
        <p:nvPicPr>
          <p:cNvPr id="16387" name="Picture 2" descr="http://sp.ask.com/sa/i/fp/dmitri-mendele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260350"/>
            <a:ext cx="1085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Periodic Table Columns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CA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CA" b="1" dirty="0" smtClean="0"/>
              <a:t>Eventually, Mendeleev found that elements with </a:t>
            </a:r>
            <a:r>
              <a:rPr lang="en-CA" b="1" u="sng" dirty="0" smtClean="0">
                <a:solidFill>
                  <a:srgbClr val="FF0000"/>
                </a:solidFill>
              </a:rPr>
              <a:t>similar properties</a:t>
            </a:r>
            <a:r>
              <a:rPr lang="en-CA" b="1" dirty="0" smtClean="0"/>
              <a:t> fit into the </a:t>
            </a:r>
            <a:r>
              <a:rPr lang="en-CA" b="1" u="sng" dirty="0" smtClean="0">
                <a:solidFill>
                  <a:srgbClr val="FF0000"/>
                </a:solidFill>
              </a:rPr>
              <a:t>same vertical columns</a:t>
            </a:r>
            <a:r>
              <a:rPr lang="en-CA" b="1" dirty="0" smtClean="0"/>
              <a:t>.</a:t>
            </a:r>
            <a:br>
              <a:rPr lang="en-CA" b="1" dirty="0" smtClean="0"/>
            </a:br>
            <a:endParaRPr lang="en-CA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CA" b="1" dirty="0" smtClean="0"/>
              <a:t>A vertical column is a </a:t>
            </a:r>
            <a:r>
              <a:rPr lang="en-CA" b="1" u="sng" dirty="0" smtClean="0">
                <a:solidFill>
                  <a:srgbClr val="FF0000"/>
                </a:solidFill>
              </a:rPr>
              <a:t>group</a:t>
            </a:r>
            <a:r>
              <a:rPr lang="en-CA" dirty="0" smtClean="0">
                <a:solidFill>
                  <a:srgbClr val="FF0000"/>
                </a:solidFill>
              </a:rPr>
              <a:t> </a:t>
            </a:r>
            <a:r>
              <a:rPr lang="en-CA" dirty="0" smtClean="0"/>
              <a:t>or</a:t>
            </a:r>
            <a:r>
              <a:rPr lang="en-CA" dirty="0" smtClean="0">
                <a:solidFill>
                  <a:srgbClr val="FF0000"/>
                </a:solidFill>
              </a:rPr>
              <a:t> </a:t>
            </a:r>
            <a:r>
              <a:rPr lang="en-CA" b="1" u="sng" dirty="0" smtClean="0">
                <a:solidFill>
                  <a:srgbClr val="FF0000"/>
                </a:solidFill>
              </a:rPr>
              <a:t>family</a:t>
            </a:r>
            <a:r>
              <a:rPr lang="en-CA" dirty="0" smtClean="0"/>
              <a:t>.</a:t>
            </a:r>
            <a:r>
              <a:rPr lang="en-CA" dirty="0"/>
              <a:t/>
            </a:r>
            <a:br>
              <a:rPr lang="en-CA" dirty="0"/>
            </a:br>
            <a:endParaRPr lang="en-CA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CA" b="1" dirty="0" smtClean="0"/>
              <a:t>There are 18 groups in the modern periodic table.</a:t>
            </a:r>
          </a:p>
          <a:p>
            <a:pPr eaLnBrk="1" hangingPunct="1"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Periodic Table Rows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b="1" dirty="0" smtClean="0"/>
              <a:t>Each </a:t>
            </a:r>
            <a:r>
              <a:rPr lang="en-CA" b="1" u="sng" dirty="0" smtClean="0">
                <a:solidFill>
                  <a:srgbClr val="FFFF00"/>
                </a:solidFill>
              </a:rPr>
              <a:t>horizontal row</a:t>
            </a:r>
            <a:r>
              <a:rPr lang="en-CA" b="1" dirty="0" smtClean="0"/>
              <a:t> is called a </a:t>
            </a:r>
            <a:r>
              <a:rPr lang="en-CA" b="1" u="sng" dirty="0" smtClean="0">
                <a:solidFill>
                  <a:srgbClr val="FFFF00"/>
                </a:solidFill>
              </a:rPr>
              <a:t>period</a:t>
            </a:r>
            <a:r>
              <a:rPr lang="en-CA" b="1" dirty="0" smtClean="0"/>
              <a:t>. </a:t>
            </a:r>
            <a:br>
              <a:rPr lang="en-CA" b="1" dirty="0" smtClean="0"/>
            </a:br>
            <a:endParaRPr lang="en-CA" b="1" dirty="0" smtClean="0"/>
          </a:p>
          <a:p>
            <a:pPr eaLnBrk="1" hangingPunct="1">
              <a:defRPr/>
            </a:pPr>
            <a:r>
              <a:rPr lang="en-CA" b="1" dirty="0" smtClean="0"/>
              <a:t>All of the elements in a row belong to the same period. </a:t>
            </a:r>
            <a:br>
              <a:rPr lang="en-CA" b="1" dirty="0" smtClean="0"/>
            </a:br>
            <a:endParaRPr lang="en-CA" b="1" dirty="0" smtClean="0"/>
          </a:p>
          <a:p>
            <a:pPr eaLnBrk="1" hangingPunct="1">
              <a:defRPr/>
            </a:pPr>
            <a:r>
              <a:rPr lang="en-CA" b="1" dirty="0" smtClean="0"/>
              <a:t>There are </a:t>
            </a:r>
            <a:r>
              <a:rPr lang="en-CA" b="1" u="sng" dirty="0" smtClean="0"/>
              <a:t>seven periods</a:t>
            </a:r>
            <a:r>
              <a:rPr lang="en-CA" b="1" dirty="0" smtClean="0"/>
              <a:t> in the modern periodic table.</a:t>
            </a:r>
          </a:p>
          <a:p>
            <a:pPr eaLnBrk="1" hangingPunct="1"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Mendeleev’s Periodic Table</a:t>
            </a:r>
            <a:endParaRPr lang="en-CA" dirty="0"/>
          </a:p>
        </p:txBody>
      </p:sp>
      <p:pic>
        <p:nvPicPr>
          <p:cNvPr id="19458" name="Picture 2" descr="http://reich-chemistry.wikispaces.com/file/view/MendeleevPeriodic.gif/146823113/MendeleevPeriod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484313"/>
            <a:ext cx="7632700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Modern Periodic Law</a:t>
            </a:r>
            <a:endParaRPr lang="en-CA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CA" sz="2800" b="1" dirty="0" smtClean="0"/>
          </a:p>
          <a:p>
            <a:pPr eaLnBrk="1" hangingPunct="1">
              <a:lnSpc>
                <a:spcPct val="90000"/>
              </a:lnSpc>
            </a:pPr>
            <a:r>
              <a:rPr lang="en-CA" b="1" dirty="0" smtClean="0"/>
              <a:t>Today the elements are organized by their atomic </a:t>
            </a:r>
            <a:r>
              <a:rPr lang="en-CA" b="1" dirty="0" smtClean="0"/>
              <a:t>number, symbol Z.</a:t>
            </a:r>
            <a:endParaRPr lang="en-CA" b="1" dirty="0" smtClean="0"/>
          </a:p>
          <a:p>
            <a:pPr eaLnBrk="1" hangingPunct="1">
              <a:lnSpc>
                <a:spcPct val="90000"/>
              </a:lnSpc>
            </a:pPr>
            <a:r>
              <a:rPr lang="en-CA" b="1" dirty="0" smtClean="0"/>
              <a:t>The </a:t>
            </a:r>
            <a:r>
              <a:rPr lang="en-CA" b="1" dirty="0" smtClean="0">
                <a:solidFill>
                  <a:srgbClr val="FFFF00"/>
                </a:solidFill>
              </a:rPr>
              <a:t>atomic number</a:t>
            </a:r>
            <a:r>
              <a:rPr lang="en-CA" b="1" dirty="0" smtClean="0"/>
              <a:t> is the unique number of protons inside the nucleus.</a:t>
            </a:r>
          </a:p>
          <a:p>
            <a:pPr eaLnBrk="1" hangingPunct="1">
              <a:lnSpc>
                <a:spcPct val="90000"/>
              </a:lnSpc>
            </a:pPr>
            <a:r>
              <a:rPr lang="en-CA" b="1" dirty="0" smtClean="0"/>
              <a:t>Modern periodic law states:</a:t>
            </a:r>
          </a:p>
          <a:p>
            <a:pPr lvl="1" eaLnBrk="1" hangingPunct="1">
              <a:lnSpc>
                <a:spcPct val="90000"/>
              </a:lnSpc>
            </a:pPr>
            <a:r>
              <a:rPr lang="en-CA" sz="3600" b="1" i="1" dirty="0" smtClean="0"/>
              <a:t>If the elements are arranged according to their </a:t>
            </a:r>
            <a:r>
              <a:rPr lang="en-CA" sz="3600" b="1" i="1" dirty="0" smtClean="0">
                <a:solidFill>
                  <a:srgbClr val="FFFF00"/>
                </a:solidFill>
              </a:rPr>
              <a:t>atomic number, </a:t>
            </a:r>
            <a:r>
              <a:rPr lang="en-CA" sz="3600" b="1" i="1" dirty="0" smtClean="0"/>
              <a:t>a pattern can be seen in which similar properties occur regularly.</a:t>
            </a:r>
            <a:endParaRPr lang="en-CA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Can you find one place in the periodic table where the atomic mass does not increase from left to right?  </a:t>
            </a:r>
            <a:endParaRPr lang="en-CA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CA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Hint</a:t>
            </a:r>
            <a:r>
              <a:rPr lang="en-CA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 Look near the end of the fifth period</a:t>
            </a:r>
            <a:r>
              <a:rPr lang="en-CA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>
              <a:buNone/>
            </a:pP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272</TotalTime>
  <Words>331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Beam</vt:lpstr>
      <vt:lpstr>Introduction to Chemistry - Review</vt:lpstr>
      <vt:lpstr>Atoms - Review</vt:lpstr>
      <vt:lpstr>How Can Elements Be Organized?</vt:lpstr>
      <vt:lpstr>Dimitri Mendeleev</vt:lpstr>
      <vt:lpstr>Periodic Table Columns</vt:lpstr>
      <vt:lpstr>Periodic Table Rows </vt:lpstr>
      <vt:lpstr>Mendeleev’s Periodic Table</vt:lpstr>
      <vt:lpstr>Modern Periodic Law</vt:lpstr>
      <vt:lpstr>Slide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Ellen</cp:lastModifiedBy>
  <cp:revision>34</cp:revision>
  <dcterms:created xsi:type="dcterms:W3CDTF">2008-11-28T00:46:29Z</dcterms:created>
  <dcterms:modified xsi:type="dcterms:W3CDTF">2011-11-20T19:40:36Z</dcterms:modified>
</cp:coreProperties>
</file>